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439" r:id="rId3"/>
    <p:sldId id="441" r:id="rId4"/>
    <p:sldId id="442" r:id="rId5"/>
    <p:sldId id="444" r:id="rId6"/>
    <p:sldId id="445" r:id="rId7"/>
    <p:sldId id="440" r:id="rId8"/>
    <p:sldId id="443" r:id="rId9"/>
    <p:sldId id="446" r:id="rId10"/>
    <p:sldId id="447" r:id="rId11"/>
    <p:sldId id="448" r:id="rId12"/>
    <p:sldId id="449" r:id="rId13"/>
    <p:sldId id="450" r:id="rId14"/>
    <p:sldId id="454" r:id="rId15"/>
    <p:sldId id="451" r:id="rId16"/>
    <p:sldId id="455" r:id="rId17"/>
    <p:sldId id="452" r:id="rId18"/>
    <p:sldId id="453" r:id="rId19"/>
    <p:sldId id="457" r:id="rId20"/>
    <p:sldId id="458" r:id="rId21"/>
    <p:sldId id="464" r:id="rId22"/>
    <p:sldId id="465" r:id="rId23"/>
    <p:sldId id="456" r:id="rId24"/>
    <p:sldId id="459" r:id="rId25"/>
    <p:sldId id="460" r:id="rId26"/>
    <p:sldId id="466" r:id="rId27"/>
    <p:sldId id="469" r:id="rId28"/>
    <p:sldId id="470" r:id="rId29"/>
    <p:sldId id="471" r:id="rId30"/>
    <p:sldId id="461" r:id="rId31"/>
    <p:sldId id="462" r:id="rId32"/>
    <p:sldId id="463" r:id="rId33"/>
    <p:sldId id="467" r:id="rId34"/>
    <p:sldId id="468" r:id="rId35"/>
    <p:sldId id="476" r:id="rId36"/>
    <p:sldId id="472" r:id="rId37"/>
    <p:sldId id="473" r:id="rId38"/>
    <p:sldId id="474" r:id="rId39"/>
    <p:sldId id="475" r:id="rId40"/>
    <p:sldId id="479" r:id="rId41"/>
    <p:sldId id="480" r:id="rId42"/>
    <p:sldId id="477" r:id="rId43"/>
    <p:sldId id="478" r:id="rId44"/>
    <p:sldId id="481" r:id="rId45"/>
    <p:sldId id="482" r:id="rId46"/>
    <p:sldId id="483" r:id="rId47"/>
    <p:sldId id="484" r:id="rId48"/>
    <p:sldId id="485" r:id="rId49"/>
    <p:sldId id="486" r:id="rId50"/>
    <p:sldId id="487" r:id="rId51"/>
    <p:sldId id="488" r:id="rId52"/>
    <p:sldId id="489" r:id="rId53"/>
    <p:sldId id="490" r:id="rId54"/>
    <p:sldId id="491" r:id="rId55"/>
    <p:sldId id="492" r:id="rId56"/>
    <p:sldId id="493" r:id="rId57"/>
    <p:sldId id="495" r:id="rId58"/>
    <p:sldId id="494" r:id="rId59"/>
    <p:sldId id="496" r:id="rId60"/>
    <p:sldId id="497" r:id="rId61"/>
    <p:sldId id="498" r:id="rId62"/>
    <p:sldId id="499" r:id="rId63"/>
    <p:sldId id="500" r:id="rId64"/>
    <p:sldId id="501" r:id="rId65"/>
    <p:sldId id="502" r:id="rId66"/>
    <p:sldId id="503" r:id="rId67"/>
    <p:sldId id="504" r:id="rId68"/>
    <p:sldId id="505" r:id="rId69"/>
    <p:sldId id="275" r:id="rId70"/>
  </p:sldIdLst>
  <p:sldSz cx="9144000" cy="6858000" type="screen4x3"/>
  <p:notesSz cx="7102475" cy="89916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84A5CA"/>
    <a:srgbClr val="5F5F5F"/>
    <a:srgbClr val="AAC1DA"/>
    <a:srgbClr val="D1DBEB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6" autoAdjust="0"/>
    <p:restoredTop sz="94714" autoAdjust="0"/>
  </p:normalViewPr>
  <p:slideViewPr>
    <p:cSldViewPr>
      <p:cViewPr varScale="1">
        <p:scale>
          <a:sx n="41" d="100"/>
          <a:sy n="41" d="100"/>
        </p:scale>
        <p:origin x="-120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EACD91F-5997-4DDA-AE88-9EE1FC5319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29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5708F-D443-4517-8379-E3049206E7B2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3338" y="674688"/>
            <a:ext cx="4495800" cy="3371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270375"/>
            <a:ext cx="5683250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902B2-E854-4F15-BCF5-28FB3E0EEF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4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1143000" y="628650"/>
            <a:ext cx="8012113" cy="2571750"/>
            <a:chOff x="720" y="396"/>
            <a:chExt cx="5047" cy="1620"/>
          </a:xfrm>
        </p:grpSpPr>
        <p:sp>
          <p:nvSpPr>
            <p:cNvPr id="3090" name="Rectangle 18"/>
            <p:cNvSpPr>
              <a:spLocks noChangeArrowheads="1"/>
            </p:cNvSpPr>
            <p:nvPr userDrawn="1"/>
          </p:nvSpPr>
          <p:spPr bwMode="gray">
            <a:xfrm>
              <a:off x="1081" y="396"/>
              <a:ext cx="4686" cy="159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gray">
            <a:xfrm>
              <a:off x="720" y="1440"/>
              <a:ext cx="576" cy="57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1130300" y="3141663"/>
            <a:ext cx="8013700" cy="5746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573088" y="2520950"/>
            <a:ext cx="576262" cy="641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gray">
          <a:xfrm>
            <a:off x="1716088" y="628650"/>
            <a:ext cx="566737" cy="6365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2278063" y="0"/>
            <a:ext cx="585787" cy="635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gray">
          <a:xfrm>
            <a:off x="2281238" y="628650"/>
            <a:ext cx="585787" cy="6318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gray">
          <a:xfrm>
            <a:off x="1141413" y="1262063"/>
            <a:ext cx="574675" cy="62547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gray">
          <a:xfrm>
            <a:off x="1716088" y="1263650"/>
            <a:ext cx="566737" cy="6223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gray">
          <a:xfrm>
            <a:off x="573088" y="1885950"/>
            <a:ext cx="576262" cy="6445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8" name="Rectangle 26"/>
          <p:cNvSpPr>
            <a:spLocks noChangeArrowheads="1"/>
          </p:cNvSpPr>
          <p:nvPr/>
        </p:nvSpPr>
        <p:spPr bwMode="gray">
          <a:xfrm>
            <a:off x="1141413" y="1885950"/>
            <a:ext cx="576262" cy="644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9" name="Rectangle 27"/>
          <p:cNvSpPr>
            <a:spLocks noChangeArrowheads="1"/>
          </p:cNvSpPr>
          <p:nvPr/>
        </p:nvSpPr>
        <p:spPr bwMode="gray">
          <a:xfrm>
            <a:off x="0" y="2528888"/>
            <a:ext cx="574675" cy="63341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1800225"/>
            <a:ext cx="6629400" cy="1012825"/>
          </a:xfrm>
        </p:spPr>
        <p:txBody>
          <a:bodyPr/>
          <a:lstStyle>
            <a:lvl1pPr algn="ctr">
              <a:defRPr sz="3600" i="1"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3276600"/>
            <a:ext cx="6324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5850FB-1BC1-4CDA-A69D-F94AF183B5E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6A3916-A98B-44CD-BCCD-F3710FFE0B7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9436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71800" y="653732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8180396C-91E7-4C47-B93E-23A3EC8585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943600" y="68263"/>
            <a:ext cx="2590800" cy="2365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7326A1-E322-4840-B7EC-20E645CC1F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3EED1E2-6DAF-4B02-8064-93A63A18E06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A17436-D98A-49E0-8542-EEC0DC5AF61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83C410-BB26-45E4-9D5F-9536593AA35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1F19B5-8073-4130-ABC6-5F657E5EAB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FA24A7-A904-4396-9E2A-B9DDD54B7B7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251DD4-8341-482E-BFF2-900437B19B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659425-1D11-490D-969D-4EA761F9783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655638" y="360363"/>
            <a:ext cx="8497887" cy="7191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971800" y="653732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DD5E265-9B33-4A88-AA0F-C0DD5523A52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gray">
          <a:xfrm>
            <a:off x="0" y="719138"/>
            <a:ext cx="328613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gray">
          <a:xfrm>
            <a:off x="328613" y="357188"/>
            <a:ext cx="328612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657225" y="0"/>
            <a:ext cx="328613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657225" y="361950"/>
            <a:ext cx="328613" cy="3619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328613" y="719138"/>
            <a:ext cx="328612" cy="3619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4" name="Rectangle 3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0" y="68263"/>
            <a:ext cx="2590800" cy="23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het.colorado.edu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1371600"/>
            <a:ext cx="6629400" cy="101282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bg-BG" dirty="0" smtClean="0"/>
              <a:t>ОСНОВИ НА ЕЛЕКТРОНИКАТА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752600" y="3276600"/>
            <a:ext cx="7239000" cy="381000"/>
          </a:xfrm>
        </p:spPr>
        <p:txBody>
          <a:bodyPr/>
          <a:lstStyle/>
          <a:p>
            <a:r>
              <a:rPr lang="bg-BG" dirty="0" smtClean="0"/>
              <a:t>ЛЕКЦИЯ №</a:t>
            </a:r>
            <a:r>
              <a:rPr lang="en-US" dirty="0" smtClean="0"/>
              <a:t>8 </a:t>
            </a:r>
            <a:r>
              <a:rPr lang="bg-BG" dirty="0" smtClean="0"/>
              <a:t>СИЛОВА ЕЛЕКТРОНИКА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0" y="4343400"/>
            <a:ext cx="2448820" cy="2238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5676" y="381000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>
                <a:latin typeface="Arial Black" pitchFamily="34" charset="0"/>
              </a:rPr>
              <a:t>ВЕНЦИСЛАВ НАЧЕВ</a:t>
            </a:r>
            <a:endParaRPr lang="en-US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ПОСТОЯННОТОКОВ ЕЛЕКТРОМОТОР</a:t>
            </a:r>
            <a:endParaRPr lang="bg-BG" dirty="0"/>
          </a:p>
        </p:txBody>
      </p:sp>
      <p:pic>
        <p:nvPicPr>
          <p:cNvPr id="5" name="Content Placeholder 4" descr="1.0x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752600"/>
            <a:ext cx="4064000" cy="4064000"/>
          </a:xfrm>
        </p:spPr>
      </p:pic>
      <p:pic>
        <p:nvPicPr>
          <p:cNvPr id="6" name="Picture 5" descr="PMDC-motor-construction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7000" y="1905000"/>
            <a:ext cx="5207000" cy="3905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ТРИФАЗЕН ТОК</a:t>
            </a:r>
            <a:endParaRPr lang="bg-BG" dirty="0"/>
          </a:p>
        </p:txBody>
      </p:sp>
      <p:pic>
        <p:nvPicPr>
          <p:cNvPr id="5" name="Content Placeholder 4" descr="3-phase_flow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447800"/>
            <a:ext cx="7981950" cy="50952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ТРИФАЗЕН ТОК</a:t>
            </a:r>
            <a:endParaRPr lang="bg-BG" dirty="0"/>
          </a:p>
        </p:txBody>
      </p:sp>
      <p:pic>
        <p:nvPicPr>
          <p:cNvPr id="7" name="Content Placeholder 6" descr="ya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676400"/>
            <a:ext cx="4419409" cy="4336545"/>
          </a:xfrm>
        </p:spPr>
      </p:pic>
      <p:pic>
        <p:nvPicPr>
          <p:cNvPr id="8" name="Picture 7" descr="sa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4037" y="1905000"/>
            <a:ext cx="4649963" cy="39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ТРИФАЗЕН ТОК</a:t>
            </a:r>
            <a:endParaRPr lang="bg-BG" dirty="0"/>
          </a:p>
        </p:txBody>
      </p:sp>
      <p:pic>
        <p:nvPicPr>
          <p:cNvPr id="5" name="Content Placeholder 4" descr="2000px-3_phase_AC_waveform.s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295400"/>
            <a:ext cx="7049396" cy="52482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ВЪРТЯЩО СЕ МАГНИТНО ПОЛЕ</a:t>
            </a:r>
            <a:endParaRPr lang="bg-BG" dirty="0"/>
          </a:p>
        </p:txBody>
      </p:sp>
      <p:pic>
        <p:nvPicPr>
          <p:cNvPr id="5" name="Content Placeholder 4" descr="BM-3-LRK Sta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5507449" cy="5248275"/>
          </a:xfrm>
        </p:spPr>
      </p:pic>
      <p:pic>
        <p:nvPicPr>
          <p:cNvPr id="7" name="Picture 6" descr="Check_the_windings_of_a_3_phase_AC_motor_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444" y="1143000"/>
            <a:ext cx="3809556" cy="3219343"/>
          </a:xfrm>
          <a:prstGeom prst="rect">
            <a:avLst/>
          </a:prstGeom>
        </p:spPr>
      </p:pic>
      <p:pic>
        <p:nvPicPr>
          <p:cNvPr id="8" name="Picture 7" descr="3ph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3129" y="4419600"/>
            <a:ext cx="3069929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ВЪРТЯЩО СЕ МАГНИТНО ПОЛЕ</a:t>
            </a:r>
            <a:endParaRPr lang="bg-BG" dirty="0"/>
          </a:p>
        </p:txBody>
      </p:sp>
      <p:pic>
        <p:nvPicPr>
          <p:cNvPr id="5" name="Content Placeholder 4" descr="2000px-Rotating-3-phase-magnetic-field.s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8229600" cy="3394710"/>
          </a:xfrm>
        </p:spPr>
      </p:pic>
      <p:pic>
        <p:nvPicPr>
          <p:cNvPr id="6" name="Picture 5" descr="fd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4958705"/>
            <a:ext cx="3638095" cy="14552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9264" y="5486400"/>
            <a:ext cx="2436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скорост на въртене</a:t>
            </a:r>
          </a:p>
          <a:p>
            <a:r>
              <a:rPr lang="bg-BG" b="1" dirty="0" smtClean="0"/>
              <a:t>(оботори в минута)</a:t>
            </a:r>
            <a:endParaRPr lang="bg-BG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734063" y="4876800"/>
            <a:ext cx="195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честота на тока</a:t>
            </a:r>
            <a:endParaRPr lang="bg-BG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983228" y="6019800"/>
            <a:ext cx="170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брой полюси</a:t>
            </a:r>
          </a:p>
          <a:p>
            <a:r>
              <a:rPr lang="bg-BG" b="1" dirty="0" smtClean="0"/>
              <a:t>фаза</a:t>
            </a:r>
            <a:endParaRPr lang="bg-BG" b="1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4800600" y="5181600"/>
            <a:ext cx="19812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2667000" y="5867400"/>
            <a:ext cx="3048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4495800" y="6019800"/>
            <a:ext cx="26670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ПОЛЮСИ</a:t>
            </a:r>
            <a:endParaRPr lang="bg-BG" dirty="0"/>
          </a:p>
        </p:txBody>
      </p:sp>
      <p:pic>
        <p:nvPicPr>
          <p:cNvPr id="5" name="Content Placeholder 4" descr="изтеглен файл (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676400"/>
            <a:ext cx="4114800" cy="4114800"/>
          </a:xfrm>
        </p:spPr>
      </p:pic>
      <p:pic>
        <p:nvPicPr>
          <p:cNvPr id="6" name="Picture 5" descr="изтеглен файл (3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600200"/>
            <a:ext cx="3962400" cy="43512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2360" y="6015335"/>
            <a:ext cx="5936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 = 6                                                 p = 12</a:t>
            </a:r>
            <a:endParaRPr lang="bg-BG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АСИНХРОНЕН ДВИГАТЕЛ</a:t>
            </a:r>
            <a:endParaRPr lang="bg-B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bg-BG" sz="2400" dirty="0" smtClean="0"/>
              <a:t>     Скоростта на въртене на ротора е равна на скоростта на въртене на статорното магнитно поле.</a:t>
            </a:r>
            <a:endParaRPr lang="bg-BG" sz="2400" dirty="0"/>
          </a:p>
        </p:txBody>
      </p:sp>
      <p:pic>
        <p:nvPicPr>
          <p:cNvPr id="9" name="Picture 8" descr="Rotor_Stator_Induction_Mot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971800"/>
            <a:ext cx="6738874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СТАТОР </a:t>
            </a:r>
            <a:endParaRPr lang="bg-BG" dirty="0"/>
          </a:p>
        </p:txBody>
      </p:sp>
      <p:pic>
        <p:nvPicPr>
          <p:cNvPr id="5" name="Content Placeholder 4" descr="BM-3-LRK St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47800" y="1295400"/>
            <a:ext cx="5507449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КАФЕЗЕН РОТОР</a:t>
            </a:r>
            <a:endParaRPr lang="bg-BG" dirty="0"/>
          </a:p>
        </p:txBody>
      </p:sp>
      <p:pic>
        <p:nvPicPr>
          <p:cNvPr id="5" name="Content Placeholder 4" descr="ee_101-24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0" y="2057400"/>
            <a:ext cx="3125829" cy="3125829"/>
          </a:xfrm>
        </p:spPr>
      </p:pic>
      <p:pic>
        <p:nvPicPr>
          <p:cNvPr id="6" name="Picture 5" descr="images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676400"/>
            <a:ext cx="3890962" cy="38909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КАКВО ЩЕ СИ ГОВОРИМ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 Електрогенератори и електродвигатели</a:t>
            </a:r>
          </a:p>
          <a:p>
            <a:r>
              <a:rPr lang="bg-BG" dirty="0" smtClean="0"/>
              <a:t> Откъде идва токът</a:t>
            </a:r>
          </a:p>
          <a:p>
            <a:r>
              <a:rPr lang="bg-BG" dirty="0" smtClean="0"/>
              <a:t> Електрически централи</a:t>
            </a:r>
          </a:p>
          <a:p>
            <a:r>
              <a:rPr lang="bg-BG" dirty="0" smtClean="0"/>
              <a:t> ВЕИ</a:t>
            </a:r>
          </a:p>
          <a:p>
            <a:r>
              <a:rPr lang="bg-BG" dirty="0" smtClean="0"/>
              <a:t> Електропреносна мрежа</a:t>
            </a:r>
          </a:p>
          <a:p>
            <a:r>
              <a:rPr lang="bg-BG" dirty="0" smtClean="0"/>
              <a:t> Електрически инсталации</a:t>
            </a:r>
          </a:p>
          <a:p>
            <a:r>
              <a:rPr lang="bg-BG" dirty="0" smtClean="0"/>
              <a:t> Електромагнитно реле</a:t>
            </a:r>
          </a:p>
          <a:p>
            <a:r>
              <a:rPr lang="bg-BG" dirty="0" smtClean="0"/>
              <a:t> Връзка на силнотокова със слаботокова електроника</a:t>
            </a:r>
          </a:p>
          <a:p>
            <a:endParaRPr lang="bg-BG" dirty="0"/>
          </a:p>
        </p:txBody>
      </p:sp>
      <p:pic>
        <p:nvPicPr>
          <p:cNvPr id="4" name="Picture 3" descr="High_voltage_warning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2133600"/>
            <a:ext cx="2632281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НАВИТ РОТОР</a:t>
            </a:r>
            <a:endParaRPr lang="bg-BG" dirty="0"/>
          </a:p>
        </p:txBody>
      </p:sp>
      <p:pic>
        <p:nvPicPr>
          <p:cNvPr id="5" name="Content Placeholder 4" descr="Three-Phase Wound Rotor Induction Motor rotorwithslipringsvertview 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24400" y="4343400"/>
            <a:ext cx="3048000" cy="2286000"/>
          </a:xfrm>
        </p:spPr>
      </p:pic>
      <p:pic>
        <p:nvPicPr>
          <p:cNvPr id="11" name="Picture 10" descr="227442362f1e4b3874d37cc35e8832db7b625871_lar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3962400"/>
            <a:ext cx="3022096" cy="2667000"/>
          </a:xfrm>
          <a:prstGeom prst="rect">
            <a:avLst/>
          </a:prstGeom>
        </p:spPr>
      </p:pic>
      <p:pic>
        <p:nvPicPr>
          <p:cNvPr id="12" name="Picture 11" descr="tmpD6_thumb_thum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1524000"/>
            <a:ext cx="6862341" cy="22431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3200" y="2819400"/>
            <a:ext cx="2272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потенциометри, </a:t>
            </a:r>
          </a:p>
          <a:p>
            <a:r>
              <a:rPr lang="bg-BG" b="1" dirty="0" smtClean="0"/>
              <a:t>контролиращи</a:t>
            </a:r>
          </a:p>
          <a:p>
            <a:r>
              <a:rPr lang="bg-BG" b="1" dirty="0" smtClean="0"/>
              <a:t>въртящия момент</a:t>
            </a:r>
          </a:p>
          <a:p>
            <a:endParaRPr lang="bg-BG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5867400" y="2971800"/>
            <a:ext cx="7620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ХЛЪЗГАНЕ</a:t>
            </a:r>
            <a:endParaRPr lang="bg-BG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905000"/>
            <a:ext cx="5157497" cy="2659054"/>
          </a:xfrm>
        </p:spPr>
      </p:pic>
      <p:sp>
        <p:nvSpPr>
          <p:cNvPr id="6" name="TextBox 5"/>
          <p:cNvSpPr txBox="1"/>
          <p:nvPr/>
        </p:nvSpPr>
        <p:spPr>
          <a:xfrm>
            <a:off x="6477000" y="2971800"/>
            <a:ext cx="2198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 = 0 ▬ 1</a:t>
            </a:r>
            <a:endParaRPr lang="bg-BG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791200"/>
            <a:ext cx="302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коефициент на хлъзгане</a:t>
            </a:r>
            <a:endParaRPr lang="bg-BG" b="1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914400" y="3657600"/>
            <a:ext cx="304800" cy="1981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248400" y="1752600"/>
            <a:ext cx="233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обороти на ротора</a:t>
            </a:r>
            <a:endParaRPr lang="bg-BG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343400" y="5334000"/>
            <a:ext cx="45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обороти на статорното магнитно поле</a:t>
            </a:r>
            <a:endParaRPr lang="bg-BG" b="1" dirty="0"/>
          </a:p>
        </p:txBody>
      </p:sp>
      <p:cxnSp>
        <p:nvCxnSpPr>
          <p:cNvPr id="13" name="Straight Arrow Connector 12"/>
          <p:cNvCxnSpPr>
            <a:stCxn id="10" idx="1"/>
          </p:cNvCxnSpPr>
          <p:nvPr/>
        </p:nvCxnSpPr>
        <p:spPr bwMode="auto">
          <a:xfrm flipH="1">
            <a:off x="4953615" y="1937266"/>
            <a:ext cx="1294785" cy="5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4114800" y="4114800"/>
            <a:ext cx="609600" cy="1143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 flipV="1">
            <a:off x="3048000" y="3048000"/>
            <a:ext cx="1676400" cy="2209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МЕХАНИЧНА ХАРАКТЕРИСТИКА</a:t>
            </a:r>
            <a:endParaRPr lang="bg-BG" dirty="0"/>
          </a:p>
        </p:txBody>
      </p:sp>
      <p:pic>
        <p:nvPicPr>
          <p:cNvPr id="5" name="Content Placeholder 4" descr="vartiyasht-moment-elektrodvigate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295400"/>
            <a:ext cx="7815910" cy="5562600"/>
          </a:xfrm>
        </p:spPr>
      </p:pic>
      <p:sp>
        <p:nvSpPr>
          <p:cNvPr id="6" name="TextBox 5"/>
          <p:cNvSpPr txBox="1"/>
          <p:nvPr/>
        </p:nvSpPr>
        <p:spPr>
          <a:xfrm>
            <a:off x="-48828" y="1143000"/>
            <a:ext cx="1995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въртящ момент</a:t>
            </a:r>
            <a:endParaRPr lang="bg-BG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51975" y="609600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хлъзгане</a:t>
            </a:r>
            <a:endParaRPr lang="bg-B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НАЧИН НА СВЪРЗВАНЕ</a:t>
            </a:r>
            <a:endParaRPr lang="bg-BG" dirty="0"/>
          </a:p>
        </p:txBody>
      </p:sp>
      <p:pic>
        <p:nvPicPr>
          <p:cNvPr id="5" name="Content Placeholder 4" descr="d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066800"/>
            <a:ext cx="2236862" cy="3029673"/>
          </a:xfrm>
        </p:spPr>
      </p:pic>
      <p:pic>
        <p:nvPicPr>
          <p:cNvPr id="6" name="Picture 5" descr="Induction-motor-winding-terminals-connected-in-star-and-delta-configur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3837" y="1371600"/>
            <a:ext cx="5110163" cy="4777206"/>
          </a:xfrm>
          <a:prstGeom prst="rect">
            <a:avLst/>
          </a:prstGeom>
        </p:spPr>
      </p:pic>
      <p:pic>
        <p:nvPicPr>
          <p:cNvPr id="7" name="Picture 6" descr="68797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685" y="4038600"/>
            <a:ext cx="3771515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ПУСКАНЕ НА АСМ</a:t>
            </a:r>
            <a:endParaRPr lang="bg-BG" dirty="0"/>
          </a:p>
        </p:txBody>
      </p:sp>
      <p:pic>
        <p:nvPicPr>
          <p:cNvPr id="5" name="Content Placeholder 4" descr="fdffd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219200"/>
            <a:ext cx="2219048" cy="5228572"/>
          </a:xfrm>
        </p:spPr>
      </p:pic>
      <p:sp>
        <p:nvSpPr>
          <p:cNvPr id="6" name="TextBox 5"/>
          <p:cNvSpPr txBox="1"/>
          <p:nvPr/>
        </p:nvSpPr>
        <p:spPr>
          <a:xfrm>
            <a:off x="375426" y="6412468"/>
            <a:ext cx="181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пряко пускане</a:t>
            </a:r>
            <a:endParaRPr lang="bg-BG" b="1" dirty="0"/>
          </a:p>
        </p:txBody>
      </p:sp>
      <p:pic>
        <p:nvPicPr>
          <p:cNvPr id="7" name="Picture 6" descr="fdfdf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1219200"/>
            <a:ext cx="2866667" cy="4638096"/>
          </a:xfrm>
          <a:prstGeom prst="rect">
            <a:avLst/>
          </a:prstGeom>
        </p:spPr>
      </p:pic>
      <p:pic>
        <p:nvPicPr>
          <p:cNvPr id="8" name="Picture 7" descr="fdfd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2600" y="1143000"/>
            <a:ext cx="3114286" cy="4847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9400" y="6211669"/>
            <a:ext cx="2658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пускане с реактор</a:t>
            </a:r>
          </a:p>
          <a:p>
            <a:r>
              <a:rPr lang="bg-BG" b="1" dirty="0" smtClean="0"/>
              <a:t>(индуктивно пускане)</a:t>
            </a:r>
            <a:endParaRPr lang="bg-B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477000" y="6211669"/>
            <a:ext cx="1086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 – </a:t>
            </a:r>
            <a:r>
              <a:rPr lang="el-GR" b="1" dirty="0" smtClean="0"/>
              <a:t>Δ</a:t>
            </a:r>
            <a:endParaRPr lang="en-US" b="1" dirty="0" smtClean="0"/>
          </a:p>
          <a:p>
            <a:r>
              <a:rPr lang="bg-BG" b="1" dirty="0" smtClean="0"/>
              <a:t>пускане</a:t>
            </a:r>
            <a:endParaRPr lang="bg-BG" b="1" dirty="0"/>
          </a:p>
        </p:txBody>
      </p:sp>
      <p:pic>
        <p:nvPicPr>
          <p:cNvPr id="11" name="Picture 10" descr="d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5591" y="5715000"/>
            <a:ext cx="1468409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СМЯНА НА ПОСОКАТА НА ВЪРТЕНЕ</a:t>
            </a:r>
            <a:endParaRPr lang="bg-BG" dirty="0"/>
          </a:p>
        </p:txBody>
      </p:sp>
      <p:pic>
        <p:nvPicPr>
          <p:cNvPr id="6" name="Content Placeholder 5" descr="Untitl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71800" y="1160913"/>
            <a:ext cx="4038600" cy="56970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ЕДНОФАЗЕН ЕЛЕКТРОМОТОР</a:t>
            </a:r>
            <a:endParaRPr lang="bg-BG" dirty="0"/>
          </a:p>
        </p:txBody>
      </p:sp>
      <p:pic>
        <p:nvPicPr>
          <p:cNvPr id="5" name="Content Placeholder 4" descr="tmp9C12_thumb4_thumb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295400"/>
            <a:ext cx="5772955" cy="3202187"/>
          </a:xfrm>
        </p:spPr>
      </p:pic>
      <p:pic>
        <p:nvPicPr>
          <p:cNvPr id="6" name="Picture 5" descr="1272334682681_hz_fileserver2_173303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4648200"/>
            <a:ext cx="2993021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АСИХРОНЕН ГЕНЕРАТОР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/>
              <a:t>     </a:t>
            </a:r>
            <a:r>
              <a:rPr lang="bg-BG" sz="2400" dirty="0" smtClean="0"/>
              <a:t>Ако се завърти ротора със скорост, по-голяма от скоростта на въртящото магнитно поле, то той ще започне да генерира електрическа енергия</a:t>
            </a:r>
            <a:r>
              <a:rPr lang="en-US" sz="2400" dirty="0" smtClean="0"/>
              <a:t> -&gt;</a:t>
            </a:r>
            <a:r>
              <a:rPr lang="bg-BG" sz="2400" dirty="0" smtClean="0"/>
              <a:t> </a:t>
            </a:r>
            <a:r>
              <a:rPr lang="en-US" sz="2400" b="1" dirty="0" smtClean="0"/>
              <a:t>s &lt; 0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bg-BG" sz="2400" dirty="0"/>
          </a:p>
        </p:txBody>
      </p:sp>
      <p:pic>
        <p:nvPicPr>
          <p:cNvPr id="6" name="Picture 5" descr="induction-generator-16-8-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2895600"/>
            <a:ext cx="6273584" cy="3435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МЕХАНИЧНА ХАРАКТЕРИСТИКА</a:t>
            </a:r>
            <a:endParaRPr lang="bg-BG" dirty="0"/>
          </a:p>
        </p:txBody>
      </p:sp>
      <p:pic>
        <p:nvPicPr>
          <p:cNvPr id="7" name="Content Placeholder 6" descr="p020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905000"/>
            <a:ext cx="7979097" cy="4038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АСИНХРОННИ МАШИНИ</a:t>
            </a:r>
            <a:endParaRPr lang="bg-BG" dirty="0"/>
          </a:p>
        </p:txBody>
      </p:sp>
      <p:pic>
        <p:nvPicPr>
          <p:cNvPr id="5" name="Content Placeholder 4" descr="elektrodvigateli-sled-remon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219200"/>
            <a:ext cx="6019800" cy="4009281"/>
          </a:xfrm>
        </p:spPr>
      </p:pic>
      <p:pic>
        <p:nvPicPr>
          <p:cNvPr id="6" name="Picture 5" descr="kolektoren-rotor-sredno-naprezheni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0" y="4000500"/>
            <a:ext cx="3429000" cy="2571750"/>
          </a:xfrm>
          <a:prstGeom prst="rect">
            <a:avLst/>
          </a:prstGeom>
        </p:spPr>
      </p:pic>
      <p:pic>
        <p:nvPicPr>
          <p:cNvPr id="7" name="Picture 6" descr="6kV-elektrodvigate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4419600"/>
            <a:ext cx="3048000" cy="2286000"/>
          </a:xfrm>
          <a:prstGeom prst="rect">
            <a:avLst/>
          </a:prstGeom>
        </p:spPr>
      </p:pic>
      <p:pic>
        <p:nvPicPr>
          <p:cNvPr id="8" name="Picture 7" descr="1272334682681_hz_fileserver2_173303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4600" y="1524000"/>
            <a:ext cx="2611056" cy="1927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МАГНИТИ</a:t>
            </a:r>
            <a:endParaRPr lang="bg-BG" dirty="0"/>
          </a:p>
        </p:txBody>
      </p:sp>
      <p:pic>
        <p:nvPicPr>
          <p:cNvPr id="5" name="Content Placeholder 4" descr="Properties_of_Magnet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1447800"/>
            <a:ext cx="5486400" cy="48907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СИНХРОННА МАШИНА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bg-BG" dirty="0" smtClean="0"/>
              <a:t>    </a:t>
            </a:r>
            <a:r>
              <a:rPr lang="bg-BG" sz="2400" dirty="0" smtClean="0"/>
              <a:t>Скоростта на въртене на ротора е равна на скоростта на въртене на статорното магнитно поле.</a:t>
            </a:r>
            <a:endParaRPr lang="bg-BG" dirty="0"/>
          </a:p>
        </p:txBody>
      </p:sp>
      <p:pic>
        <p:nvPicPr>
          <p:cNvPr id="5" name="Picture 4" descr="rmf_constant_magnetic_field_synchronous_mot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2667000"/>
            <a:ext cx="6710278" cy="3424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СТАТОР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400" dirty="0" smtClean="0"/>
              <a:t>Като при Асинхронния двигател – създава въртящо магнитно поле.</a:t>
            </a:r>
            <a:endParaRPr lang="bg-BG" sz="2400" dirty="0"/>
          </a:p>
        </p:txBody>
      </p:sp>
      <p:pic>
        <p:nvPicPr>
          <p:cNvPr id="5" name="Picture 4" descr="BM-3-LRK St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2209800"/>
            <a:ext cx="4400785" cy="4193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РОТОР</a:t>
            </a:r>
            <a:endParaRPr lang="bg-BG" dirty="0"/>
          </a:p>
        </p:txBody>
      </p:sp>
      <p:pic>
        <p:nvPicPr>
          <p:cNvPr id="5" name="Content Placeholder 4" descr="The-north-and-south-poles-of-a-rotors-field-alternat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1600200"/>
            <a:ext cx="5257800" cy="4600575"/>
          </a:xfrm>
        </p:spPr>
      </p:pic>
      <p:sp>
        <p:nvSpPr>
          <p:cNvPr id="6" name="TextBox 5"/>
          <p:cNvSpPr txBox="1"/>
          <p:nvPr/>
        </p:nvSpPr>
        <p:spPr>
          <a:xfrm>
            <a:off x="692174" y="5867400"/>
            <a:ext cx="22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възбудителен ток</a:t>
            </a:r>
            <a:endParaRPr lang="bg-BG" b="1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1066800" y="2590800"/>
            <a:ext cx="2209800" cy="2971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866444" y="1219200"/>
            <a:ext cx="531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намотките в ротора създават магнитно поле</a:t>
            </a:r>
            <a:endParaRPr lang="bg-B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РАБОТИ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bg-BG" sz="2400" dirty="0" smtClean="0"/>
              <a:t>    МАГНИТНОТО ПОЛЕ НА РОТОРА СЕ</a:t>
            </a:r>
          </a:p>
          <a:p>
            <a:pPr>
              <a:buNone/>
            </a:pPr>
            <a:r>
              <a:rPr lang="bg-BG" sz="2400" dirty="0" smtClean="0"/>
              <a:t>    “ЛЕПИ” ЗА ВЪРТЯЩОТО МАГНИТНО ПОЛЕ НА СТАТОРА. 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                        </a:t>
            </a:r>
            <a:r>
              <a:rPr lang="en-US" sz="3600" b="1" dirty="0" smtClean="0"/>
              <a:t>N</a:t>
            </a:r>
            <a:r>
              <a:rPr lang="en-US" sz="3600" b="1" baseline="-25000" dirty="0" smtClean="0"/>
              <a:t>R</a:t>
            </a:r>
            <a:r>
              <a:rPr lang="en-US" sz="3600" b="1" dirty="0" smtClean="0"/>
              <a:t> = N</a:t>
            </a:r>
            <a:r>
              <a:rPr lang="en-US" sz="3600" b="1" baseline="-25000" dirty="0" smtClean="0"/>
              <a:t>S</a:t>
            </a:r>
          </a:p>
          <a:p>
            <a:pPr>
              <a:buNone/>
            </a:pPr>
            <a:endParaRPr lang="bg-BG" sz="2400" b="1" baseline="-25000" dirty="0"/>
          </a:p>
        </p:txBody>
      </p:sp>
      <p:pic>
        <p:nvPicPr>
          <p:cNvPr id="5" name="Picture 4" descr="synchronousmotor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3276600"/>
            <a:ext cx="3200400" cy="3200400"/>
          </a:xfrm>
          <a:prstGeom prst="rect">
            <a:avLst/>
          </a:prstGeom>
        </p:spPr>
      </p:pic>
      <p:pic>
        <p:nvPicPr>
          <p:cNvPr id="6" name="Picture 5" descr="fd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4038600"/>
            <a:ext cx="3866686" cy="1546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СИНХРОНЕН ГЕНЕРАТОР</a:t>
            </a:r>
            <a:endParaRPr lang="bg-BG" dirty="0"/>
          </a:p>
        </p:txBody>
      </p:sp>
      <p:pic>
        <p:nvPicPr>
          <p:cNvPr id="5" name="Content Placeholder 4" descr="alt64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2133600"/>
            <a:ext cx="7951748" cy="3276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400" dirty="0" smtClean="0"/>
              <a:t>КОНТРОЛЕРИ ЗА УПРАВЛЕНИЕ НА ЕЛЕКТРИЧЕСКИ МАШИНИ</a:t>
            </a:r>
            <a:endParaRPr lang="bg-BG" sz="2400" dirty="0"/>
          </a:p>
        </p:txBody>
      </p:sp>
      <p:pic>
        <p:nvPicPr>
          <p:cNvPr id="7" name="Content Placeholder 6" descr="images (4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553200" y="2286000"/>
            <a:ext cx="2332049" cy="3581821"/>
          </a:xfrm>
        </p:spPr>
      </p:pic>
      <p:pic>
        <p:nvPicPr>
          <p:cNvPr id="8" name="Picture 7" descr="inverte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362200"/>
            <a:ext cx="5801680" cy="3457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СЕРВОЕЛЕКТРОМОТОР</a:t>
            </a:r>
            <a:endParaRPr lang="bg-BG" dirty="0"/>
          </a:p>
        </p:txBody>
      </p:sp>
      <p:pic>
        <p:nvPicPr>
          <p:cNvPr id="5" name="Content Placeholder 4" descr="изтеглен файл (4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3500437" cy="4109209"/>
          </a:xfrm>
        </p:spPr>
      </p:pic>
      <p:pic>
        <p:nvPicPr>
          <p:cNvPr id="6" name="Picture 5" descr="electrocraft-servo-motor-repai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1752600"/>
            <a:ext cx="3943350" cy="3943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СЕРВОЕЛЕКТРОМОТОР</a:t>
            </a:r>
            <a:endParaRPr lang="bg-BG" dirty="0"/>
          </a:p>
        </p:txBody>
      </p:sp>
      <p:pic>
        <p:nvPicPr>
          <p:cNvPr id="6" name="Picture 5" descr="constructionserv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3276600"/>
            <a:ext cx="6820550" cy="3581400"/>
          </a:xfrm>
          <a:prstGeom prst="rect">
            <a:avLst/>
          </a:prstGeom>
        </p:spPr>
      </p:pic>
      <p:pic>
        <p:nvPicPr>
          <p:cNvPr id="8" name="Content Placeholder 7" descr="Servo Components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0" y="1219200"/>
            <a:ext cx="2534810" cy="1903412"/>
          </a:xfrm>
        </p:spPr>
      </p:pic>
      <p:pic>
        <p:nvPicPr>
          <p:cNvPr id="9" name="Picture 8" descr="YM2765ImageMain-300Wx300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8800" y="121920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СТЪПКОВ ЕЛЕКТОМОТОР</a:t>
            </a:r>
            <a:endParaRPr lang="bg-BG" dirty="0"/>
          </a:p>
        </p:txBody>
      </p:sp>
      <p:pic>
        <p:nvPicPr>
          <p:cNvPr id="5" name="Content Placeholder 4" descr="изтеглен файл (5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2362200"/>
            <a:ext cx="4580328" cy="3048000"/>
          </a:xfrm>
        </p:spPr>
      </p:pic>
      <p:pic>
        <p:nvPicPr>
          <p:cNvPr id="6" name="Picture 5" descr="howsteppermotorswork_127325629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2133600"/>
            <a:ext cx="3571875" cy="3820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ДРАЙВЕРНИ СХЕМИ ЗА УПРАВЛЕНИЕ</a:t>
            </a:r>
            <a:endParaRPr lang="bg-BG" dirty="0"/>
          </a:p>
        </p:txBody>
      </p:sp>
      <p:pic>
        <p:nvPicPr>
          <p:cNvPr id="5" name="Content Placeholder 4" descr="maxresdefaul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676400"/>
            <a:ext cx="8229600" cy="46291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ЕЛЕКТРИЧЕН ТОК КАТО МАГНИТ</a:t>
            </a:r>
            <a:endParaRPr lang="bg-BG" dirty="0"/>
          </a:p>
        </p:txBody>
      </p:sp>
      <p:pic>
        <p:nvPicPr>
          <p:cNvPr id="5" name="Content Placeholder 4" descr="2000px-Manoderecha.s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371600"/>
            <a:ext cx="4267200" cy="3155595"/>
          </a:xfrm>
        </p:spPr>
      </p:pic>
      <p:pic>
        <p:nvPicPr>
          <p:cNvPr id="6" name="Picture 5" descr="lklk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1143000"/>
            <a:ext cx="3429000" cy="2211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5029200"/>
            <a:ext cx="4426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400" b="1" dirty="0" smtClean="0"/>
              <a:t>Колкото по-силен е токът </a:t>
            </a:r>
            <a:r>
              <a:rPr lang="en-US" sz="2400" b="1" dirty="0" smtClean="0"/>
              <a:t>I, </a:t>
            </a:r>
          </a:p>
          <a:p>
            <a:r>
              <a:rPr lang="bg-BG" sz="2400" b="1" dirty="0" smtClean="0"/>
              <a:t>толкова по-силно е </a:t>
            </a:r>
            <a:endParaRPr lang="en-US" sz="2400" b="1" dirty="0" smtClean="0"/>
          </a:p>
          <a:p>
            <a:r>
              <a:rPr lang="bg-BG" sz="2400" b="1" dirty="0" smtClean="0"/>
              <a:t>магнитното поле </a:t>
            </a:r>
            <a:endParaRPr lang="en-US" sz="2400" b="1" dirty="0" smtClean="0"/>
          </a:p>
          <a:p>
            <a:r>
              <a:rPr lang="bg-BG" sz="2400" b="1" dirty="0" smtClean="0"/>
              <a:t>(</a:t>
            </a:r>
            <a:r>
              <a:rPr lang="en-US" sz="2400" b="1" dirty="0" smtClean="0"/>
              <a:t>B – </a:t>
            </a:r>
            <a:r>
              <a:rPr lang="bg-BG" sz="2400" b="1" dirty="0" smtClean="0"/>
              <a:t>магнитна индукция </a:t>
            </a:r>
            <a:r>
              <a:rPr lang="en-US" sz="2400" b="1" dirty="0" smtClean="0"/>
              <a:t>[T]</a:t>
            </a:r>
            <a:r>
              <a:rPr lang="bg-BG" sz="2400" b="1" dirty="0" smtClean="0"/>
              <a:t>)</a:t>
            </a:r>
            <a:endParaRPr lang="bg-BG" sz="2400" b="1" dirty="0"/>
          </a:p>
        </p:txBody>
      </p:sp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0200" y="3505200"/>
            <a:ext cx="3417933" cy="3071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АТОМНА ЕНЕРГИЯ</a:t>
            </a:r>
            <a:endParaRPr lang="bg-BG" dirty="0"/>
          </a:p>
        </p:txBody>
      </p:sp>
      <p:pic>
        <p:nvPicPr>
          <p:cNvPr id="5" name="Content Placeholder 4" descr="Image_b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828800"/>
            <a:ext cx="7794420" cy="37271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ЯДРЕН РЕАКТОР</a:t>
            </a:r>
            <a:endParaRPr lang="bg-BG" dirty="0"/>
          </a:p>
        </p:txBody>
      </p:sp>
      <p:pic>
        <p:nvPicPr>
          <p:cNvPr id="5" name="Content Placeholder 4" descr="PHWR nuclear fuel bundl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0" y="4800600"/>
            <a:ext cx="2853055" cy="1762914"/>
          </a:xfrm>
        </p:spPr>
      </p:pic>
      <p:pic>
        <p:nvPicPr>
          <p:cNvPr id="6" name="Picture 5" descr="изтеглен файл (4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4724400"/>
            <a:ext cx="3276600" cy="1811895"/>
          </a:xfrm>
          <a:prstGeom prst="rect">
            <a:avLst/>
          </a:prstGeom>
        </p:spPr>
      </p:pic>
      <p:pic>
        <p:nvPicPr>
          <p:cNvPr id="7" name="Picture 6" descr="large_c3_reactor_tank_ringhal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9600" y="1676400"/>
            <a:ext cx="4229168" cy="2820009"/>
          </a:xfrm>
          <a:prstGeom prst="rect">
            <a:avLst/>
          </a:prstGeom>
        </p:spPr>
      </p:pic>
      <p:pic>
        <p:nvPicPr>
          <p:cNvPr id="8" name="Picture 7" descr="00195061_n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1600200"/>
            <a:ext cx="3505200" cy="2839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АТОМНА ЕЛЕКТРОЦЕНТРАЛА</a:t>
            </a:r>
            <a:endParaRPr lang="bg-BG" dirty="0"/>
          </a:p>
        </p:txBody>
      </p:sp>
      <p:pic>
        <p:nvPicPr>
          <p:cNvPr id="5" name="Content Placeholder 4" descr="Image1_b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676400"/>
            <a:ext cx="8493389" cy="43904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ТОПЛОЕЛЕКТРИЧЕСКА ЦЕНТРАЛА</a:t>
            </a:r>
            <a:endParaRPr lang="bg-BG" dirty="0"/>
          </a:p>
        </p:txBody>
      </p:sp>
      <p:pic>
        <p:nvPicPr>
          <p:cNvPr id="5" name="Content Placeholder 4" descr="image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524000"/>
            <a:ext cx="8488729" cy="4343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ВОДНОЕЛЕКТРИЧЕСКА ЦЕНТРАЛА</a:t>
            </a:r>
            <a:endParaRPr lang="bg-BG" dirty="0"/>
          </a:p>
        </p:txBody>
      </p:sp>
      <p:pic>
        <p:nvPicPr>
          <p:cNvPr id="7" name="Content Placeholder 6" descr="hydro-power-plant-presentation-project-by-pratik-diyora-100420106008-39-72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219200"/>
            <a:ext cx="7239000" cy="5429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ВЕЦ – “ИВАЙЛОВГРАД”</a:t>
            </a:r>
            <a:endParaRPr lang="bg-BG" dirty="0"/>
          </a:p>
        </p:txBody>
      </p:sp>
      <p:pic>
        <p:nvPicPr>
          <p:cNvPr id="5" name="Content Placeholder 4" descr="Ivaylovgrad-dam-wa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3150" y="1228725"/>
            <a:ext cx="6997700" cy="52482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ПАВЕЦ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248275"/>
          </a:xfrm>
        </p:spPr>
        <p:txBody>
          <a:bodyPr/>
          <a:lstStyle/>
          <a:p>
            <a:pPr>
              <a:buNone/>
            </a:pPr>
            <a:r>
              <a:rPr lang="bg-BG" sz="2400" b="1" dirty="0" smtClean="0"/>
              <a:t>  П</a:t>
            </a:r>
            <a:r>
              <a:rPr lang="bg-BG" sz="2400" dirty="0" smtClean="0"/>
              <a:t>омпено-</a:t>
            </a:r>
            <a:r>
              <a:rPr lang="bg-BG" sz="2400" b="1" dirty="0" smtClean="0"/>
              <a:t>А</a:t>
            </a:r>
            <a:r>
              <a:rPr lang="bg-BG" sz="2400" dirty="0" smtClean="0"/>
              <a:t>кумулаторна </a:t>
            </a:r>
            <a:r>
              <a:rPr lang="bg-BG" sz="2400" b="1" dirty="0" smtClean="0"/>
              <a:t>В</a:t>
            </a:r>
            <a:r>
              <a:rPr lang="bg-BG" sz="2400" dirty="0" smtClean="0"/>
              <a:t>одно</a:t>
            </a:r>
            <a:r>
              <a:rPr lang="bg-BG" sz="2400" b="1" dirty="0" smtClean="0"/>
              <a:t>Е</a:t>
            </a:r>
            <a:r>
              <a:rPr lang="bg-BG" sz="2400" dirty="0" smtClean="0"/>
              <a:t>лектрическа </a:t>
            </a:r>
            <a:r>
              <a:rPr lang="bg-BG" sz="2400" b="1" dirty="0" smtClean="0"/>
              <a:t>Ц</a:t>
            </a:r>
            <a:r>
              <a:rPr lang="bg-BG" sz="2400" dirty="0" smtClean="0"/>
              <a:t>ентрала</a:t>
            </a:r>
            <a:endParaRPr lang="bg-BG" dirty="0"/>
          </a:p>
        </p:txBody>
      </p:sp>
      <p:pic>
        <p:nvPicPr>
          <p:cNvPr id="5" name="Picture 4" descr="hydro-pumped-stor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2514600"/>
            <a:ext cx="8175723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ПАВЕЦ – “ЧАИРА”</a:t>
            </a:r>
            <a:endParaRPr lang="bg-BG" dirty="0"/>
          </a:p>
        </p:txBody>
      </p:sp>
      <p:pic>
        <p:nvPicPr>
          <p:cNvPr id="5" name="Content Placeholder 4" descr="1-bi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371600"/>
            <a:ext cx="7010400" cy="46706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СОЛАРНА ЕНЕРГИЯ</a:t>
            </a:r>
            <a:endParaRPr lang="bg-BG" dirty="0"/>
          </a:p>
        </p:txBody>
      </p:sp>
      <p:pic>
        <p:nvPicPr>
          <p:cNvPr id="8" name="Content Placeholder 7" descr="Solar_land_are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066800"/>
            <a:ext cx="7894322" cy="55724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ФОТОВОЛТАИЦИ</a:t>
            </a:r>
            <a:endParaRPr lang="bg-BG" dirty="0"/>
          </a:p>
        </p:txBody>
      </p:sp>
      <p:pic>
        <p:nvPicPr>
          <p:cNvPr id="5" name="Content Placeholder 4" descr="solar-pane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43000" y="1600200"/>
            <a:ext cx="6985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ЕЛЕКТРОМАГНИТНА ИНДУКЦИЯ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Променящ се магнитен поток през проводников контур, води до поява на електрическо напрежение.</a:t>
            </a:r>
            <a:endParaRPr lang="bg-BG" dirty="0"/>
          </a:p>
        </p:txBody>
      </p:sp>
      <p:pic>
        <p:nvPicPr>
          <p:cNvPr id="5" name="Picture 4" descr="fdff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3505200"/>
            <a:ext cx="3534580" cy="2395659"/>
          </a:xfrm>
          <a:prstGeom prst="rect">
            <a:avLst/>
          </a:prstGeom>
        </p:spPr>
      </p:pic>
      <p:pic>
        <p:nvPicPr>
          <p:cNvPr id="6" name="Picture 5" descr="stock-vector-electromagnetic-induction-22098102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2819400"/>
            <a:ext cx="3886200" cy="3546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ФОТОВОЛТАИЦИ</a:t>
            </a:r>
            <a:endParaRPr lang="bg-BG" dirty="0"/>
          </a:p>
        </p:txBody>
      </p:sp>
      <p:pic>
        <p:nvPicPr>
          <p:cNvPr id="8" name="Content Placeholder 7" descr="Sunlight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371600"/>
            <a:ext cx="7243762" cy="492264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СВЪРЗВАНЕ НА ФОТОВОЛТАИЦИТЕ</a:t>
            </a:r>
            <a:endParaRPr lang="bg-BG" dirty="0"/>
          </a:p>
        </p:txBody>
      </p:sp>
      <p:pic>
        <p:nvPicPr>
          <p:cNvPr id="5" name="Content Placeholder 4" descr="7.-BLOCKING-AND-BYPASS-DIODES-IN-PHOTOVOLTAIC-ARRAY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1371600"/>
            <a:ext cx="5753100" cy="52292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ФОТОВОЛТАИЧНА СИСТЕМА</a:t>
            </a:r>
            <a:endParaRPr lang="bg-BG" dirty="0"/>
          </a:p>
        </p:txBody>
      </p:sp>
      <p:pic>
        <p:nvPicPr>
          <p:cNvPr id="5" name="Content Placeholder 4" descr="2_13j1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371600"/>
            <a:ext cx="7639050" cy="48889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ФОТОВОЛТАИЧНА ЕЛЕКТРОЦЕНТРАЛА</a:t>
            </a:r>
            <a:endParaRPr lang="bg-BG" dirty="0"/>
          </a:p>
        </p:txBody>
      </p:sp>
      <p:pic>
        <p:nvPicPr>
          <p:cNvPr id="7" name="Content Placeholder 6" descr="on-grid-syste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2133600"/>
            <a:ext cx="8298348" cy="3124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ВЯТЪРНА ЕЛЕКТРОЦЕНТРАЛА</a:t>
            </a:r>
            <a:endParaRPr lang="bg-BG" dirty="0"/>
          </a:p>
        </p:txBody>
      </p:sp>
      <p:pic>
        <p:nvPicPr>
          <p:cNvPr id="5" name="Content Placeholder 4" descr="изтеглен файл (7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143000"/>
            <a:ext cx="5181600" cy="54892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ЕЛЕКТРОПРЕСНОСНА МРЕЖА</a:t>
            </a:r>
            <a:endParaRPr lang="bg-BG" dirty="0"/>
          </a:p>
        </p:txBody>
      </p:sp>
      <p:pic>
        <p:nvPicPr>
          <p:cNvPr id="5" name="Content Placeholder 4" descr="energoprovod_mac_serbia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057400"/>
            <a:ext cx="7798209" cy="3581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ЕЛЕКТРИЧЕСКА ПОДСТАНЦИЯ</a:t>
            </a:r>
            <a:endParaRPr lang="bg-BG" dirty="0"/>
          </a:p>
        </p:txBody>
      </p:sp>
      <p:pic>
        <p:nvPicPr>
          <p:cNvPr id="5" name="Content Placeholder 4" descr="Umspannwerk_01_KMJ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295400"/>
            <a:ext cx="7315200" cy="49244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МОЩЕН ТРАНСФОРМАТОР</a:t>
            </a:r>
            <a:endParaRPr lang="bg-BG" dirty="0"/>
          </a:p>
        </p:txBody>
      </p:sp>
      <p:pic>
        <p:nvPicPr>
          <p:cNvPr id="5" name="Content Placeholder 4" descr="transform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524000"/>
            <a:ext cx="6115050" cy="45862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СХЕМА НА ПОДСТАНЦИЯ</a:t>
            </a:r>
            <a:endParaRPr lang="bg-BG" dirty="0"/>
          </a:p>
        </p:txBody>
      </p:sp>
      <p:pic>
        <p:nvPicPr>
          <p:cNvPr id="5" name="Content Placeholder 4" descr="Schematic diagram 132KV Sub-St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1831" y="1228725"/>
            <a:ext cx="7780337" cy="52482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ЕЛЕКТРОПРОВОДИ</a:t>
            </a:r>
            <a:endParaRPr lang="bg-BG" dirty="0"/>
          </a:p>
        </p:txBody>
      </p:sp>
      <p:pic>
        <p:nvPicPr>
          <p:cNvPr id="5" name="Content Placeholder 4" descr="photo_verybig_36276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143000"/>
            <a:ext cx="3178245" cy="2327295"/>
          </a:xfrm>
        </p:spPr>
      </p:pic>
      <p:pic>
        <p:nvPicPr>
          <p:cNvPr id="6" name="Picture 5" descr="photo_verybig_202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1143000"/>
            <a:ext cx="4283456" cy="2362200"/>
          </a:xfrm>
          <a:prstGeom prst="rect">
            <a:avLst/>
          </a:prstGeom>
        </p:spPr>
      </p:pic>
      <p:pic>
        <p:nvPicPr>
          <p:cNvPr id="7" name="Picture 6" descr="11-06-30-25653_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1200" y="3581400"/>
            <a:ext cx="581025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СИМУЛАЦИЯ</a:t>
            </a:r>
            <a:endParaRPr lang="bg-BG" dirty="0"/>
          </a:p>
        </p:txBody>
      </p:sp>
      <p:pic>
        <p:nvPicPr>
          <p:cNvPr id="5" name="Content Placeholder 4" descr="изтеглен файл.pn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95400" y="2133600"/>
            <a:ext cx="6337425" cy="3200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ТРАФОПОСТ</a:t>
            </a:r>
            <a:endParaRPr lang="bg-BG" dirty="0"/>
          </a:p>
        </p:txBody>
      </p:sp>
      <p:pic>
        <p:nvPicPr>
          <p:cNvPr id="5" name="Content Placeholder 4" descr="images (5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828800"/>
            <a:ext cx="4181475" cy="3259575"/>
          </a:xfrm>
        </p:spPr>
      </p:pic>
      <p:pic>
        <p:nvPicPr>
          <p:cNvPr id="6" name="Picture 5" descr="images (6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3429000"/>
            <a:ext cx="4172393" cy="2776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ЕЛЕКТРИЧЕСКА ИНСТАЛАЦИЯ</a:t>
            </a:r>
            <a:endParaRPr lang="bg-BG" dirty="0"/>
          </a:p>
        </p:txBody>
      </p:sp>
      <p:pic>
        <p:nvPicPr>
          <p:cNvPr id="5" name="Content Placeholder 4" descr="image023 (1)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8311" y="0"/>
            <a:ext cx="8845689" cy="6382604"/>
          </a:xfrm>
        </p:spPr>
      </p:pic>
      <p:sp>
        <p:nvSpPr>
          <p:cNvPr id="6" name="TextBox 5"/>
          <p:cNvSpPr txBox="1"/>
          <p:nvPr/>
        </p:nvSpPr>
        <p:spPr>
          <a:xfrm>
            <a:off x="1600200" y="1524000"/>
            <a:ext cx="17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Фаза </a:t>
            </a:r>
            <a:r>
              <a:rPr lang="en-US" b="1" dirty="0" smtClean="0"/>
              <a:t>(L - Live)</a:t>
            </a:r>
            <a:endParaRPr lang="bg-BG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1524000"/>
            <a:ext cx="213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Нула (</a:t>
            </a:r>
            <a:r>
              <a:rPr lang="en-US" b="1" dirty="0" smtClean="0"/>
              <a:t>N - Neutral</a:t>
            </a:r>
            <a:r>
              <a:rPr lang="bg-BG" b="1" dirty="0" smtClean="0"/>
              <a:t>)</a:t>
            </a:r>
            <a:endParaRPr lang="bg-BG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4419600"/>
            <a:ext cx="324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Земя(</a:t>
            </a:r>
            <a:r>
              <a:rPr lang="en-US" b="1" dirty="0" smtClean="0"/>
              <a:t>PE – Protective Earth</a:t>
            </a:r>
            <a:r>
              <a:rPr lang="bg-BG" b="1" dirty="0" smtClean="0"/>
              <a:t>)</a:t>
            </a:r>
            <a:endParaRPr lang="bg-BG" b="1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209800" y="1828800"/>
            <a:ext cx="533400" cy="1371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3810000" y="1905000"/>
            <a:ext cx="228600" cy="1676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895600" y="3886200"/>
            <a:ext cx="152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ДЕФЕКТНОТОКОВА ЗАЩИТА</a:t>
            </a:r>
            <a:endParaRPr lang="bg-BG" dirty="0"/>
          </a:p>
        </p:txBody>
      </p:sp>
      <p:pic>
        <p:nvPicPr>
          <p:cNvPr id="5" name="Content Placeholder 4" descr="image033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7800" y="1600200"/>
            <a:ext cx="6581775" cy="42086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ДТЗ</a:t>
            </a:r>
            <a:endParaRPr lang="bg-BG" dirty="0"/>
          </a:p>
        </p:txBody>
      </p:sp>
      <p:pic>
        <p:nvPicPr>
          <p:cNvPr id="8" name="Picture 7" descr="600x400_RC10C030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0" y="1828800"/>
            <a:ext cx="3057906" cy="4261890"/>
          </a:xfrm>
          <a:prstGeom prst="rect">
            <a:avLst/>
          </a:prstGeom>
        </p:spPr>
      </p:pic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600200"/>
            <a:ext cx="5094425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ЕЛЕКТРОМАГНИТНО РЕЛЕ</a:t>
            </a:r>
            <a:endParaRPr lang="bg-BG" dirty="0"/>
          </a:p>
        </p:txBody>
      </p:sp>
      <p:pic>
        <p:nvPicPr>
          <p:cNvPr id="5" name="Content Placeholder 4" descr="relay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1219200"/>
            <a:ext cx="5762625" cy="53858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ЕЛЕКТРОМАГНИТНО РЕЛЕ</a:t>
            </a:r>
            <a:endParaRPr lang="bg-BG" dirty="0"/>
          </a:p>
        </p:txBody>
      </p:sp>
      <p:pic>
        <p:nvPicPr>
          <p:cNvPr id="5" name="Content Placeholder 4" descr="io23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76400"/>
            <a:ext cx="8091813" cy="4343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8001000" cy="487363"/>
          </a:xfrm>
        </p:spPr>
        <p:txBody>
          <a:bodyPr/>
          <a:lstStyle/>
          <a:p>
            <a:r>
              <a:rPr lang="bg-BG" sz="2400" dirty="0" smtClean="0"/>
              <a:t>УПРАВЛЕНИЕ НА РЕЛЕТА С ЦИФРОВА СХЕМА</a:t>
            </a:r>
            <a:endParaRPr lang="bg-BG" sz="2400" dirty="0"/>
          </a:p>
        </p:txBody>
      </p:sp>
      <p:pic>
        <p:nvPicPr>
          <p:cNvPr id="5" name="Content Placeholder 4" descr="uln2003a_6 (1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371600"/>
            <a:ext cx="6568750" cy="5029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РЕЛЕ МОДУЛ</a:t>
            </a:r>
            <a:endParaRPr lang="bg-BG" dirty="0"/>
          </a:p>
        </p:txBody>
      </p:sp>
      <p:pic>
        <p:nvPicPr>
          <p:cNvPr id="7" name="Content Placeholder 6" descr="8_Channel_Relay_Pic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97139"/>
            <a:ext cx="8229600" cy="47114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МИКРОКОНТРОЛЕР + РЕЛЕ БОРД</a:t>
            </a:r>
            <a:endParaRPr lang="bg-BG" dirty="0"/>
          </a:p>
        </p:txBody>
      </p:sp>
      <p:pic>
        <p:nvPicPr>
          <p:cNvPr id="5" name="Content Placeholder 4" descr="Arduino-Relay-Module-Circuit-Diagr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752600"/>
            <a:ext cx="7677150" cy="43211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2713038" y="5927725"/>
            <a:ext cx="300196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bg1"/>
                </a:solidFill>
              </a:rPr>
              <a:t>www.themegallery.com</a:t>
            </a:r>
          </a:p>
        </p:txBody>
      </p:sp>
      <p:sp>
        <p:nvSpPr>
          <p:cNvPr id="104453" name="WordArt 5"/>
          <p:cNvSpPr>
            <a:spLocks noChangeArrowheads="1" noChangeShapeType="1" noTextEdit="1"/>
          </p:cNvSpPr>
          <p:nvPr/>
        </p:nvSpPr>
        <p:spPr bwMode="gray">
          <a:xfrm>
            <a:off x="2844800" y="2132013"/>
            <a:ext cx="5689600" cy="7921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r>
              <a:rPr lang="bg-BG" sz="36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Благодаря за вниманието</a:t>
            </a:r>
            <a:r>
              <a:rPr lang="en-US" sz="36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sz="36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ЕЛЕКТРОДВИГАТЕЛ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bg-BG" sz="2400" dirty="0" smtClean="0"/>
              <a:t>     Електрическа машина, която преобразува електрическата енергия в механична.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5" name="Picture 4" descr="1272334682681_hz_fileserver2_17330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2514600"/>
            <a:ext cx="5105400" cy="3769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ЕЛЕКТРОГЕНЕРАТОР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bg-BG" dirty="0" smtClean="0"/>
              <a:t>      </a:t>
            </a:r>
            <a:r>
              <a:rPr lang="bg-BG" sz="2400" dirty="0" smtClean="0"/>
              <a:t>Електрическа машина, която преобразува механична енергия в електрическа.</a:t>
            </a:r>
            <a:endParaRPr lang="bg-BG" dirty="0"/>
          </a:p>
        </p:txBody>
      </p:sp>
      <p:pic>
        <p:nvPicPr>
          <p:cNvPr id="5" name="Picture 4" descr="1272334682681_hz_fileserver2_17330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2667000"/>
            <a:ext cx="5105400" cy="3769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8001000" cy="487363"/>
          </a:xfrm>
        </p:spPr>
        <p:txBody>
          <a:bodyPr/>
          <a:lstStyle/>
          <a:p>
            <a:r>
              <a:rPr lang="bg-BG" sz="2400" dirty="0" smtClean="0"/>
              <a:t>ПОСТОЯННОТОКОВ ЕЛЕКТРО-МОТОР/ГЕНЕРАТОР</a:t>
            </a:r>
            <a:endParaRPr lang="bg-BG" sz="2400" dirty="0"/>
          </a:p>
        </p:txBody>
      </p:sp>
      <p:pic>
        <p:nvPicPr>
          <p:cNvPr id="5" name="Content Placeholder 4" descr="animMotDC (ac-nancy-metz.fr)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752600"/>
            <a:ext cx="5588000" cy="4191000"/>
          </a:xfrm>
        </p:spPr>
      </p:pic>
      <p:pic>
        <p:nvPicPr>
          <p:cNvPr id="6" name="Picture 5" descr="изтеглен файл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38925" y="3962400"/>
            <a:ext cx="2505075" cy="1828800"/>
          </a:xfrm>
          <a:prstGeom prst="rect">
            <a:avLst/>
          </a:prstGeom>
        </p:spPr>
      </p:pic>
      <p:pic>
        <p:nvPicPr>
          <p:cNvPr id="7" name="Picture 6" descr="изтеглен файл (2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8450" y="1676400"/>
            <a:ext cx="249555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9564" y="1219200"/>
            <a:ext cx="385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СТАТОР – ПОСТОЯНЕН МАГНИТ</a:t>
            </a:r>
            <a:endParaRPr lang="bg-BG" b="1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1371600" y="1524000"/>
            <a:ext cx="6858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3733800" y="1524000"/>
            <a:ext cx="137160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685800" y="3733800"/>
            <a:ext cx="2133600" cy="2514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-20229" y="6248400"/>
            <a:ext cx="303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РОТОР – ТОКОВ КОНТУР</a:t>
            </a:r>
            <a:endParaRPr lang="bg-BG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477000" y="6172200"/>
            <a:ext cx="159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КОМУТАТОР</a:t>
            </a:r>
            <a:endParaRPr lang="bg-BG" b="1" dirty="0"/>
          </a:p>
        </p:txBody>
      </p:sp>
      <p:cxnSp>
        <p:nvCxnSpPr>
          <p:cNvPr id="22" name="Straight Arrow Connector 21"/>
          <p:cNvCxnSpPr>
            <a:endCxn id="20" idx="1"/>
          </p:cNvCxnSpPr>
          <p:nvPr/>
        </p:nvCxnSpPr>
        <p:spPr bwMode="auto">
          <a:xfrm>
            <a:off x="3276600" y="5334000"/>
            <a:ext cx="3200400" cy="10228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031386" y="6248400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ЧЕТКИ</a:t>
            </a:r>
            <a:endParaRPr lang="bg-BG" b="1" dirty="0"/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 bwMode="auto">
          <a:xfrm>
            <a:off x="2438400" y="5257800"/>
            <a:ext cx="1592986" cy="11752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3733800" y="5257800"/>
            <a:ext cx="45720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117g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sampl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8968</TotalTime>
  <Words>439</Words>
  <Application>Microsoft Office PowerPoint</Application>
  <PresentationFormat>On-screen Show (4:3)</PresentationFormat>
  <Paragraphs>124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cdb2004117gl</vt:lpstr>
      <vt:lpstr>  ОСНОВИ НА ЕЛЕКТРОНИКАТА </vt:lpstr>
      <vt:lpstr>ЗА КАКВО ЩЕ СИ ГОВОРИМ</vt:lpstr>
      <vt:lpstr>МАГНИТИ</vt:lpstr>
      <vt:lpstr>ЕЛЕКТРИЧЕН ТОК КАТО МАГНИТ</vt:lpstr>
      <vt:lpstr>ЕЛЕКТРОМАГНИТНА ИНДУКЦИЯ</vt:lpstr>
      <vt:lpstr>СИМУЛАЦИЯ</vt:lpstr>
      <vt:lpstr>ЕЛЕКТРОДВИГАТЕЛ</vt:lpstr>
      <vt:lpstr>ЕЛЕКТРОГЕНЕРАТОР</vt:lpstr>
      <vt:lpstr>ПОСТОЯННОТОКОВ ЕЛЕКТРО-МОТОР/ГЕНЕРАТОР</vt:lpstr>
      <vt:lpstr>ПОСТОЯННОТОКОВ ЕЛЕКТРОМОТОР</vt:lpstr>
      <vt:lpstr>ТРИФАЗЕН ТОК</vt:lpstr>
      <vt:lpstr>ТРИФАЗЕН ТОК</vt:lpstr>
      <vt:lpstr>ТРИФАЗЕН ТОК</vt:lpstr>
      <vt:lpstr>ВЪРТЯЩО СЕ МАГНИТНО ПОЛЕ</vt:lpstr>
      <vt:lpstr>ВЪРТЯЩО СЕ МАГНИТНО ПОЛЕ</vt:lpstr>
      <vt:lpstr>ПОЛЮСИ</vt:lpstr>
      <vt:lpstr>АСИНХРОНЕН ДВИГАТЕЛ</vt:lpstr>
      <vt:lpstr>СТАТОР </vt:lpstr>
      <vt:lpstr>КАФЕЗЕН РОТОР</vt:lpstr>
      <vt:lpstr>НАВИТ РОТОР</vt:lpstr>
      <vt:lpstr>ХЛЪЗГАНЕ</vt:lpstr>
      <vt:lpstr>МЕХАНИЧНА ХАРАКТЕРИСТИКА</vt:lpstr>
      <vt:lpstr>НАЧИН НА СВЪРЗВАНЕ</vt:lpstr>
      <vt:lpstr>ПУСКАНЕ НА АСМ</vt:lpstr>
      <vt:lpstr>СМЯНА НА ПОСОКАТА НА ВЪРТЕНЕ</vt:lpstr>
      <vt:lpstr>ЕДНОФАЗЕН ЕЛЕКТРОМОТОР</vt:lpstr>
      <vt:lpstr>АСИХРОНЕН ГЕНЕРАТОР</vt:lpstr>
      <vt:lpstr>МЕХАНИЧНА ХАРАКТЕРИСТИКА</vt:lpstr>
      <vt:lpstr>АСИНХРОННИ МАШИНИ</vt:lpstr>
      <vt:lpstr>СИНХРОННА МАШИНА</vt:lpstr>
      <vt:lpstr>СТАТОР</vt:lpstr>
      <vt:lpstr>РОТОР</vt:lpstr>
      <vt:lpstr>КАК РАБОТИ</vt:lpstr>
      <vt:lpstr>СИНХРОНЕН ГЕНЕРАТОР</vt:lpstr>
      <vt:lpstr>КОНТРОЛЕРИ ЗА УПРАВЛЕНИЕ НА ЕЛЕКТРИЧЕСКИ МАШИНИ</vt:lpstr>
      <vt:lpstr>СЕРВОЕЛЕКТРОМОТОР</vt:lpstr>
      <vt:lpstr>СЕРВОЕЛЕКТРОМОТОР</vt:lpstr>
      <vt:lpstr>СТЪПКОВ ЕЛЕКТОМОТОР</vt:lpstr>
      <vt:lpstr>ДРАЙВЕРНИ СХЕМИ ЗА УПРАВЛЕНИЕ</vt:lpstr>
      <vt:lpstr>АТОМНА ЕНЕРГИЯ</vt:lpstr>
      <vt:lpstr>ЯДРЕН РЕАКТОР</vt:lpstr>
      <vt:lpstr>АТОМНА ЕЛЕКТРОЦЕНТРАЛА</vt:lpstr>
      <vt:lpstr>ТОПЛОЕЛЕКТРИЧЕСКА ЦЕНТРАЛА</vt:lpstr>
      <vt:lpstr>ВОДНОЕЛЕКТРИЧЕСКА ЦЕНТРАЛА</vt:lpstr>
      <vt:lpstr>ВЕЦ – “ИВАЙЛОВГРАД”</vt:lpstr>
      <vt:lpstr>ПАВЕЦ</vt:lpstr>
      <vt:lpstr>ПАВЕЦ – “ЧАИРА”</vt:lpstr>
      <vt:lpstr>СОЛАРНА ЕНЕРГИЯ</vt:lpstr>
      <vt:lpstr>ФОТОВОЛТАИЦИ</vt:lpstr>
      <vt:lpstr>ФОТОВОЛТАИЦИ</vt:lpstr>
      <vt:lpstr>СВЪРЗВАНЕ НА ФОТОВОЛТАИЦИТЕ</vt:lpstr>
      <vt:lpstr>ФОТОВОЛТАИЧНА СИСТЕМА</vt:lpstr>
      <vt:lpstr>ФОТОВОЛТАИЧНА ЕЛЕКТРОЦЕНТРАЛА</vt:lpstr>
      <vt:lpstr>ВЯТЪРНА ЕЛЕКТРОЦЕНТРАЛА</vt:lpstr>
      <vt:lpstr>ЕЛЕКТРОПРЕСНОСНА МРЕЖА</vt:lpstr>
      <vt:lpstr>ЕЛЕКТРИЧЕСКА ПОДСТАНЦИЯ</vt:lpstr>
      <vt:lpstr>МОЩЕН ТРАНСФОРМАТОР</vt:lpstr>
      <vt:lpstr>СХЕМА НА ПОДСТАНЦИЯ</vt:lpstr>
      <vt:lpstr>ЕЛЕКТРОПРОВОДИ</vt:lpstr>
      <vt:lpstr>ТРАФОПОСТ</vt:lpstr>
      <vt:lpstr>ЕЛЕКТРИЧЕСКА ИНСТАЛАЦИЯ</vt:lpstr>
      <vt:lpstr>ДЕФЕКТНОТОКОВА ЗАЩИТА</vt:lpstr>
      <vt:lpstr>ДТЗ</vt:lpstr>
      <vt:lpstr>ЕЛЕКТРОМАГНИТНО РЕЛЕ</vt:lpstr>
      <vt:lpstr>ЕЛЕКТРОМАГНИТНО РЕЛЕ</vt:lpstr>
      <vt:lpstr>УПРАВЛЕНИЕ НА РЕЛЕТА С ЦИФРОВА СХЕМА</vt:lpstr>
      <vt:lpstr>РЕЛЕ МОДУЛ</vt:lpstr>
      <vt:lpstr>МИКРОКОНТРОЛЕР + РЕЛЕ БОРД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ОСНОВИ НА ЕЛЕКТРОНИКАТА</dc:title>
  <dc:creator>Vencislav</dc:creator>
  <cp:lastModifiedBy>Vencislav Nachev</cp:lastModifiedBy>
  <cp:revision>737</cp:revision>
  <dcterms:created xsi:type="dcterms:W3CDTF">2016-07-07T21:55:41Z</dcterms:created>
  <dcterms:modified xsi:type="dcterms:W3CDTF">2018-09-14T07:02:36Z</dcterms:modified>
</cp:coreProperties>
</file>